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64" r:id="rId5"/>
    <p:sldId id="258" r:id="rId6"/>
    <p:sldId id="260" r:id="rId7"/>
    <p:sldId id="265" r:id="rId8"/>
    <p:sldId id="26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033" autoAdjust="0"/>
  </p:normalViewPr>
  <p:slideViewPr>
    <p:cSldViewPr snapToGrid="0" snapToObjects="1">
      <p:cViewPr varScale="1">
        <p:scale>
          <a:sx n="114" d="100"/>
          <a:sy n="114" d="100"/>
        </p:scale>
        <p:origin x="414" y="10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1C1C1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DA738-98AC-BE48-A4FC-89D20C727F02}"/>
              </a:ext>
            </a:extLst>
          </p:cNvPr>
          <p:cNvSpPr>
            <a:spLocks noGrp="1"/>
          </p:cNvSpPr>
          <p:nvPr>
            <p:ph type="title" hasCustomPrompt="1"/>
          </p:nvPr>
        </p:nvSpPr>
        <p:spPr>
          <a:xfrm>
            <a:off x="304800" y="3149062"/>
            <a:ext cx="5791200" cy="1325563"/>
          </a:xfrm>
        </p:spPr>
        <p:txBody>
          <a:bodyPr anchor="b"/>
          <a:lstStyle>
            <a:lvl1pPr algn="l">
              <a:defRPr sz="4400">
                <a:solidFill>
                  <a:schemeClr val="bg1"/>
                </a:solidFill>
              </a:defRPr>
            </a:lvl1pPr>
          </a:lstStyle>
          <a:p>
            <a:r>
              <a:rPr lang="en-US"/>
              <a:t>Edit title</a:t>
            </a:r>
          </a:p>
        </p:txBody>
      </p:sp>
      <p:sp>
        <p:nvSpPr>
          <p:cNvPr id="13" name="Text Placeholder 12">
            <a:extLst>
              <a:ext uri="{FF2B5EF4-FFF2-40B4-BE49-F238E27FC236}">
                <a16:creationId xmlns:a16="http://schemas.microsoft.com/office/drawing/2014/main" id="{A37F6AFD-DBA7-5944-B8C8-9122FA89394A}"/>
              </a:ext>
            </a:extLst>
          </p:cNvPr>
          <p:cNvSpPr>
            <a:spLocks noGrp="1"/>
          </p:cNvSpPr>
          <p:nvPr>
            <p:ph type="body" sz="quarter" idx="11" hasCustomPrompt="1"/>
          </p:nvPr>
        </p:nvSpPr>
        <p:spPr>
          <a:xfrm>
            <a:off x="304800" y="4580988"/>
            <a:ext cx="5791200" cy="925512"/>
          </a:xfrm>
        </p:spPr>
        <p:txBody>
          <a:bodyPr/>
          <a:lstStyle>
            <a:lvl1pPr>
              <a:buNone/>
              <a:defRPr>
                <a:solidFill>
                  <a:schemeClr val="bg1"/>
                </a:solidFill>
              </a:defRPr>
            </a:lvl1pPr>
          </a:lstStyle>
          <a:p>
            <a:pPr lvl="0"/>
            <a:r>
              <a:rPr lang="en-US" dirty="0"/>
              <a:t>Edit subtitle</a:t>
            </a:r>
          </a:p>
        </p:txBody>
      </p:sp>
      <p:sp>
        <p:nvSpPr>
          <p:cNvPr id="15" name="Picture Placeholder 6">
            <a:extLst>
              <a:ext uri="{FF2B5EF4-FFF2-40B4-BE49-F238E27FC236}">
                <a16:creationId xmlns:a16="http://schemas.microsoft.com/office/drawing/2014/main" id="{58D7AD28-91C2-9048-8626-573CB05F6A82}"/>
              </a:ext>
            </a:extLst>
          </p:cNvPr>
          <p:cNvSpPr>
            <a:spLocks noGrp="1"/>
          </p:cNvSpPr>
          <p:nvPr>
            <p:ph type="pic" sz="quarter" idx="13"/>
          </p:nvPr>
        </p:nvSpPr>
        <p:spPr>
          <a:xfrm>
            <a:off x="8156900" y="4570790"/>
            <a:ext cx="4034172" cy="2276856"/>
          </a:xfrm>
        </p:spPr>
        <p:txBody>
          <a:bodyPr/>
          <a:lstStyle>
            <a:lvl1pPr>
              <a:defRPr>
                <a:solidFill>
                  <a:schemeClr val="bg1"/>
                </a:solidFill>
              </a:defRPr>
            </a:lvl1pPr>
          </a:lstStyle>
          <a:p>
            <a:r>
              <a:rPr lang="en-US"/>
              <a:t>Click icon to add picture</a:t>
            </a:r>
            <a:endParaRPr lang="en-US" dirty="0"/>
          </a:p>
        </p:txBody>
      </p:sp>
      <p:sp>
        <p:nvSpPr>
          <p:cNvPr id="22" name="Picture Placeholder 6">
            <a:extLst>
              <a:ext uri="{FF2B5EF4-FFF2-40B4-BE49-F238E27FC236}">
                <a16:creationId xmlns:a16="http://schemas.microsoft.com/office/drawing/2014/main" id="{CC5F45C8-7226-5845-9311-4B8B220C1CFC}"/>
              </a:ext>
            </a:extLst>
          </p:cNvPr>
          <p:cNvSpPr>
            <a:spLocks noGrp="1"/>
          </p:cNvSpPr>
          <p:nvPr>
            <p:ph type="pic" sz="quarter" idx="16"/>
          </p:nvPr>
        </p:nvSpPr>
        <p:spPr>
          <a:xfrm>
            <a:off x="8157828" y="2283580"/>
            <a:ext cx="4034172" cy="2276856"/>
          </a:xfrm>
        </p:spPr>
        <p:txBody>
          <a:bodyPr/>
          <a:lstStyle>
            <a:lvl1pPr>
              <a:defRPr>
                <a:solidFill>
                  <a:schemeClr val="bg1"/>
                </a:solidFill>
              </a:defRPr>
            </a:lvl1pPr>
          </a:lstStyle>
          <a:p>
            <a:r>
              <a:rPr lang="en-US"/>
              <a:t>Click icon to add picture</a:t>
            </a:r>
            <a:endParaRPr lang="en-US" dirty="0"/>
          </a:p>
        </p:txBody>
      </p:sp>
      <p:sp>
        <p:nvSpPr>
          <p:cNvPr id="24" name="Picture Placeholder 6">
            <a:extLst>
              <a:ext uri="{FF2B5EF4-FFF2-40B4-BE49-F238E27FC236}">
                <a16:creationId xmlns:a16="http://schemas.microsoft.com/office/drawing/2014/main" id="{BAFCF363-85F0-CC47-91EB-71AC93A50CC2}"/>
              </a:ext>
            </a:extLst>
          </p:cNvPr>
          <p:cNvSpPr>
            <a:spLocks noGrp="1"/>
          </p:cNvSpPr>
          <p:nvPr>
            <p:ph type="pic" sz="quarter" idx="18"/>
          </p:nvPr>
        </p:nvSpPr>
        <p:spPr>
          <a:xfrm>
            <a:off x="4070603" y="268"/>
            <a:ext cx="4111583" cy="2276856"/>
          </a:xfrm>
          <a:ln>
            <a:noFill/>
          </a:ln>
        </p:spPr>
        <p:txBody>
          <a:bodyPr/>
          <a:lstStyle>
            <a:lvl1pPr>
              <a:defRPr>
                <a:solidFill>
                  <a:schemeClr val="bg1"/>
                </a:solidFill>
              </a:defRPr>
            </a:lvl1pPr>
          </a:lstStyle>
          <a:p>
            <a:r>
              <a:rPr lang="en-US"/>
              <a:t>Click icon to add picture</a:t>
            </a:r>
            <a:endParaRPr lang="en-US" dirty="0"/>
          </a:p>
        </p:txBody>
      </p:sp>
      <p:sp>
        <p:nvSpPr>
          <p:cNvPr id="25" name="Picture Placeholder 6">
            <a:extLst>
              <a:ext uri="{FF2B5EF4-FFF2-40B4-BE49-F238E27FC236}">
                <a16:creationId xmlns:a16="http://schemas.microsoft.com/office/drawing/2014/main" id="{566D4D9A-5632-1B49-ADF6-5DECA1B892FA}"/>
              </a:ext>
            </a:extLst>
          </p:cNvPr>
          <p:cNvSpPr>
            <a:spLocks noGrp="1"/>
          </p:cNvSpPr>
          <p:nvPr>
            <p:ph type="pic" sz="quarter" idx="19"/>
          </p:nvPr>
        </p:nvSpPr>
        <p:spPr>
          <a:xfrm>
            <a:off x="0" y="0"/>
            <a:ext cx="4070604" cy="2276856"/>
          </a:xfrm>
          <a:ln>
            <a:noFill/>
          </a:ln>
        </p:spPr>
        <p:txBody>
          <a:bodyPr/>
          <a:lstStyle>
            <a:lvl1pPr>
              <a:defRPr>
                <a:solidFill>
                  <a:schemeClr val="bg1"/>
                </a:solidFill>
              </a:defRPr>
            </a:lvl1pPr>
          </a:lstStyle>
          <a:p>
            <a:r>
              <a:rPr lang="en-US"/>
              <a:t>Click icon to add picture</a:t>
            </a:r>
            <a:endParaRPr lang="en-US" dirty="0"/>
          </a:p>
        </p:txBody>
      </p:sp>
      <p:sp>
        <p:nvSpPr>
          <p:cNvPr id="23" name="Picture Placeholder 6">
            <a:extLst>
              <a:ext uri="{FF2B5EF4-FFF2-40B4-BE49-F238E27FC236}">
                <a16:creationId xmlns:a16="http://schemas.microsoft.com/office/drawing/2014/main" id="{2BB57774-1E3A-FD4C-8E5F-1C90050A3ED9}"/>
              </a:ext>
            </a:extLst>
          </p:cNvPr>
          <p:cNvSpPr>
            <a:spLocks noGrp="1"/>
          </p:cNvSpPr>
          <p:nvPr>
            <p:ph type="pic" sz="quarter" idx="17"/>
          </p:nvPr>
        </p:nvSpPr>
        <p:spPr>
          <a:xfrm>
            <a:off x="8157828" y="0"/>
            <a:ext cx="4034172" cy="2276856"/>
          </a:xfrm>
          <a:ln>
            <a:noFill/>
          </a:ln>
        </p:spPr>
        <p:txBody>
          <a:bodyPr/>
          <a:lstStyle>
            <a:lvl1pPr>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410430457"/>
      </p:ext>
    </p:extLst>
  </p:cSld>
  <p:clrMapOvr>
    <a:masterClrMapping/>
  </p:clrMapOvr>
  <p:extLst>
    <p:ext uri="{DCECCB84-F9BA-43D5-87BE-67443E8EF086}">
      <p15:sldGuideLst xmlns:p15="http://schemas.microsoft.com/office/powerpoint/2012/main">
        <p15:guide id="1" orient="horz" pos="1584"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5D446-3339-5447-8429-4B796A711728}"/>
              </a:ext>
            </a:extLst>
          </p:cNvPr>
          <p:cNvSpPr>
            <a:spLocks noGrp="1"/>
          </p:cNvSpPr>
          <p:nvPr>
            <p:ph idx="1"/>
          </p:nvPr>
        </p:nvSpPr>
        <p:spPr>
          <a:xfrm>
            <a:off x="313660" y="1825625"/>
            <a:ext cx="528969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C8459092-3379-5D42-84C2-0B1B24AE442F}"/>
              </a:ext>
            </a:extLst>
          </p:cNvPr>
          <p:cNvSpPr>
            <a:spLocks noGrp="1"/>
          </p:cNvSpPr>
          <p:nvPr>
            <p:ph idx="10"/>
          </p:nvPr>
        </p:nvSpPr>
        <p:spPr>
          <a:xfrm>
            <a:off x="6559402" y="1825625"/>
            <a:ext cx="528969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7D71BA2F-245B-4A31-AFB1-C29E5E9B32FC}"/>
              </a:ext>
            </a:extLst>
          </p:cNvPr>
          <p:cNvSpPr>
            <a:spLocks noGrp="1"/>
          </p:cNvSpPr>
          <p:nvPr>
            <p:ph type="title"/>
          </p:nvPr>
        </p:nvSpPr>
        <p:spPr>
          <a:xfrm>
            <a:off x="345558" y="184150"/>
            <a:ext cx="10515600" cy="625475"/>
          </a:xfrm>
        </p:spPr>
        <p:txBody>
          <a:bodyPr/>
          <a:lstStyle/>
          <a:p>
            <a:r>
              <a:rPr lang="en-US"/>
              <a:t>Click to edit Master title style</a:t>
            </a:r>
            <a:endParaRPr lang="en-US" dirty="0"/>
          </a:p>
        </p:txBody>
      </p:sp>
    </p:spTree>
    <p:extLst>
      <p:ext uri="{BB962C8B-B14F-4D97-AF65-F5344CB8AC3E}">
        <p14:creationId xmlns:p14="http://schemas.microsoft.com/office/powerpoint/2010/main" val="192484031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EB49C9-F48C-470F-A1AB-1DB6BEDCCE8D}"/>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7F0DC85-5F38-4671-A668-20999048D309}"/>
              </a:ext>
            </a:extLst>
          </p:cNvPr>
          <p:cNvSpPr>
            <a:spLocks noGrp="1"/>
          </p:cNvSpPr>
          <p:nvPr>
            <p:ph type="title"/>
          </p:nvPr>
        </p:nvSpPr>
        <p:spPr>
          <a:xfrm>
            <a:off x="0" y="0"/>
            <a:ext cx="10515600" cy="219075"/>
          </a:xfrm>
        </p:spPr>
        <p:txBody>
          <a:bodyPr>
            <a:normAutofit/>
          </a:bodyPr>
          <a:lstStyle>
            <a:lvl1pPr>
              <a:defRPr sz="900"/>
            </a:lvl1pPr>
          </a:lstStyle>
          <a:p>
            <a:r>
              <a:rPr lang="en-US"/>
              <a:t>Click to edit Master title style</a:t>
            </a:r>
          </a:p>
        </p:txBody>
      </p:sp>
    </p:spTree>
    <p:extLst>
      <p:ext uri="{BB962C8B-B14F-4D97-AF65-F5344CB8AC3E}">
        <p14:creationId xmlns:p14="http://schemas.microsoft.com/office/powerpoint/2010/main" val="41984363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9C30FF-263D-5D47-8F06-204E0953E6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8714DB-8A21-CA44-A68F-63A9AF6EDF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075098"/>
      </p:ext>
    </p:extLst>
  </p:cSld>
  <p:clrMap bg1="lt1" tx1="dk1" bg2="lt2" tx2="dk2" accent1="accent1" accent2="accent2" accent3="accent3" accent4="accent4" accent5="accent5" accent6="accent6" hlink="hlink" folHlink="folHlink"/>
  <p:sldLayoutIdLst>
    <p:sldLayoutId id="2147483654" r:id="rId1"/>
    <p:sldLayoutId id="2147483656"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64" userDrawn="1">
          <p15:clr>
            <a:srgbClr val="F26B43"/>
          </p15:clr>
        </p15:guide>
        <p15:guide id="3" orient="horz" pos="192" userDrawn="1">
          <p15:clr>
            <a:srgbClr val="F26B43"/>
          </p15:clr>
        </p15:guide>
        <p15:guide id="4" orient="horz" pos="4104" userDrawn="1">
          <p15:clr>
            <a:srgbClr val="F26B43"/>
          </p15:clr>
        </p15:guide>
        <p15:guide id="5"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58C9-A2AF-6246-BFA1-0DEC0CE7D806}"/>
              </a:ext>
            </a:extLst>
          </p:cNvPr>
          <p:cNvSpPr>
            <a:spLocks noGrp="1"/>
          </p:cNvSpPr>
          <p:nvPr>
            <p:ph type="title"/>
          </p:nvPr>
        </p:nvSpPr>
        <p:spPr>
          <a:xfrm>
            <a:off x="320867" y="3060162"/>
            <a:ext cx="6121877" cy="1325563"/>
          </a:xfrm>
        </p:spPr>
        <p:txBody>
          <a:bodyPr/>
          <a:lstStyle/>
          <a:p>
            <a:r>
              <a:rPr lang="en-US" dirty="0"/>
              <a:t>Comp Sys Assignment 2</a:t>
            </a:r>
          </a:p>
        </p:txBody>
      </p:sp>
      <p:sp>
        <p:nvSpPr>
          <p:cNvPr id="3" name="Text Placeholder 2">
            <a:extLst>
              <a:ext uri="{FF2B5EF4-FFF2-40B4-BE49-F238E27FC236}">
                <a16:creationId xmlns:a16="http://schemas.microsoft.com/office/drawing/2014/main" id="{50715725-51B0-6342-8566-4460CFF194F1}"/>
              </a:ext>
            </a:extLst>
          </p:cNvPr>
          <p:cNvSpPr>
            <a:spLocks noGrp="1"/>
          </p:cNvSpPr>
          <p:nvPr>
            <p:ph type="body" sz="quarter" idx="11"/>
          </p:nvPr>
        </p:nvSpPr>
        <p:spPr>
          <a:xfrm>
            <a:off x="320868" y="4492087"/>
            <a:ext cx="7069833" cy="1648653"/>
          </a:xfrm>
        </p:spPr>
        <p:txBody>
          <a:bodyPr>
            <a:normAutofit fontScale="92500" lnSpcReduction="20000"/>
          </a:bodyPr>
          <a:lstStyle/>
          <a:p>
            <a:pPr marL="0" indent="0"/>
            <a:r>
              <a:rPr lang="en-US" dirty="0"/>
              <a:t>Project Title: Smart Home Office Automation</a:t>
            </a:r>
          </a:p>
          <a:p>
            <a:pPr marL="0" indent="0"/>
            <a:endParaRPr lang="en-US" dirty="0"/>
          </a:p>
          <a:p>
            <a:pPr marL="0" indent="0"/>
            <a:r>
              <a:rPr lang="en-US" dirty="0"/>
              <a:t>Student# : 20091380</a:t>
            </a:r>
          </a:p>
          <a:p>
            <a:pPr marL="0" indent="0"/>
            <a:r>
              <a:rPr lang="en-US" dirty="0"/>
              <a:t>Name : Seamus McCarthy</a:t>
            </a:r>
          </a:p>
        </p:txBody>
      </p:sp>
      <p:pic>
        <p:nvPicPr>
          <p:cNvPr id="7" name="Picture Placeholder 6" descr="A zebra stands in the living room&#10;&#10;">
            <a:extLst>
              <a:ext uri="{FF2B5EF4-FFF2-40B4-BE49-F238E27FC236}">
                <a16:creationId xmlns:a16="http://schemas.microsoft.com/office/drawing/2014/main" id="{C1E8E211-52AC-3E41-8A83-AC7893444964}"/>
              </a:ext>
            </a:extLst>
          </p:cNvPr>
          <p:cNvPicPr>
            <a:picLocks noGrp="1" noChangeAspect="1"/>
          </p:cNvPicPr>
          <p:nvPr>
            <p:ph type="pic" sz="quarter" idx="19"/>
          </p:nvPr>
        </p:nvPicPr>
        <p:blipFill rotWithShape="1">
          <a:blip r:embed="rId2" cstate="hqprint">
            <a:extLst>
              <a:ext uri="{28A0092B-C50C-407E-A947-70E740481C1C}">
                <a14:useLocalDpi xmlns:a14="http://schemas.microsoft.com/office/drawing/2010/main"/>
              </a:ext>
            </a:extLst>
          </a:blip>
          <a:srcRect/>
          <a:stretch/>
        </p:blipFill>
        <p:spPr>
          <a:xfrm>
            <a:off x="0" y="0"/>
            <a:ext cx="4070604" cy="2276856"/>
          </a:xfrm>
        </p:spPr>
      </p:pic>
      <p:pic>
        <p:nvPicPr>
          <p:cNvPr id="13" name="Picture Placeholder 12" descr="A room filled with furniture floating in water">
            <a:extLst>
              <a:ext uri="{FF2B5EF4-FFF2-40B4-BE49-F238E27FC236}">
                <a16:creationId xmlns:a16="http://schemas.microsoft.com/office/drawing/2014/main" id="{B85FE944-DF05-104F-92F5-73EA8C9B0B4E}"/>
              </a:ext>
            </a:extLst>
          </p:cNvPr>
          <p:cNvPicPr>
            <a:picLocks noGrp="1" noChangeAspect="1"/>
          </p:cNvPicPr>
          <p:nvPr>
            <p:ph type="pic" sz="quarter" idx="18"/>
          </p:nvPr>
        </p:nvPicPr>
        <p:blipFill>
          <a:blip r:embed="rId3" cstate="hqprint">
            <a:extLst>
              <a:ext uri="{28A0092B-C50C-407E-A947-70E740481C1C}">
                <a14:useLocalDpi xmlns:a14="http://schemas.microsoft.com/office/drawing/2010/main"/>
              </a:ext>
            </a:extLst>
          </a:blip>
          <a:srcRect/>
          <a:stretch>
            <a:fillRect/>
          </a:stretch>
        </p:blipFill>
        <p:spPr/>
      </p:pic>
      <p:pic>
        <p:nvPicPr>
          <p:cNvPr id="20" name="Picture Placeholder 19" descr="A bedroom with inflatable pink flamingos">
            <a:extLst>
              <a:ext uri="{FF2B5EF4-FFF2-40B4-BE49-F238E27FC236}">
                <a16:creationId xmlns:a16="http://schemas.microsoft.com/office/drawing/2014/main" id="{85C4D232-1699-6A46-8AD1-ED333B52AC2D}"/>
              </a:ext>
            </a:extLst>
          </p:cNvPr>
          <p:cNvPicPr>
            <a:picLocks noGrp="1" noChangeAspect="1"/>
          </p:cNvPicPr>
          <p:nvPr>
            <p:ph type="pic" sz="quarter" idx="17"/>
          </p:nvPr>
        </p:nvPicPr>
        <p:blipFill rotWithShape="1">
          <a:blip r:embed="rId4" cstate="hqprint">
            <a:extLst>
              <a:ext uri="{28A0092B-C50C-407E-A947-70E740481C1C}">
                <a14:useLocalDpi xmlns:a14="http://schemas.microsoft.com/office/drawing/2010/main"/>
              </a:ext>
            </a:extLst>
          </a:blip>
          <a:srcRect/>
          <a:stretch/>
        </p:blipFill>
        <p:spPr>
          <a:xfrm>
            <a:off x="8157828" y="0"/>
            <a:ext cx="4034172" cy="2276856"/>
          </a:xfrm>
        </p:spPr>
      </p:pic>
      <p:pic>
        <p:nvPicPr>
          <p:cNvPr id="24" name="Picture Placeholder 23" descr="A bedroom with grass growing on the floor">
            <a:extLst>
              <a:ext uri="{FF2B5EF4-FFF2-40B4-BE49-F238E27FC236}">
                <a16:creationId xmlns:a16="http://schemas.microsoft.com/office/drawing/2014/main" id="{C64D5CB5-C44C-2F40-B0B4-F4A02C1C92E8}"/>
              </a:ext>
            </a:extLst>
          </p:cNvPr>
          <p:cNvPicPr>
            <a:picLocks noGrp="1" noChangeAspect="1"/>
          </p:cNvPicPr>
          <p:nvPr>
            <p:ph type="pic" sz="quarter" idx="16"/>
          </p:nvPr>
        </p:nvPicPr>
        <p:blipFill rotWithShape="1">
          <a:blip r:embed="rId5" cstate="hqprint">
            <a:extLst>
              <a:ext uri="{28A0092B-C50C-407E-A947-70E740481C1C}">
                <a14:useLocalDpi xmlns:a14="http://schemas.microsoft.com/office/drawing/2010/main"/>
              </a:ext>
            </a:extLst>
          </a:blip>
          <a:srcRect/>
          <a:stretch/>
        </p:blipFill>
        <p:spPr>
          <a:xfrm>
            <a:off x="8157828" y="2276856"/>
            <a:ext cx="4034172" cy="2283580"/>
          </a:xfrm>
        </p:spPr>
      </p:pic>
      <p:pic>
        <p:nvPicPr>
          <p:cNvPr id="28" name="Picture Placeholder 27" descr="A living room with furniture on the walls">
            <a:extLst>
              <a:ext uri="{FF2B5EF4-FFF2-40B4-BE49-F238E27FC236}">
                <a16:creationId xmlns:a16="http://schemas.microsoft.com/office/drawing/2014/main" id="{84892C2B-1091-FD44-BAE2-D06971382D75}"/>
              </a:ext>
            </a:extLst>
          </p:cNvPr>
          <p:cNvPicPr>
            <a:picLocks noGrp="1" noChangeAspect="1"/>
          </p:cNvPicPr>
          <p:nvPr>
            <p:ph type="pic" sz="quarter" idx="13"/>
          </p:nvPr>
        </p:nvPicPr>
        <p:blipFill rotWithShape="1">
          <a:blip r:embed="rId6" cstate="hqprint">
            <a:extLst>
              <a:ext uri="{28A0092B-C50C-407E-A947-70E740481C1C}">
                <a14:useLocalDpi xmlns:a14="http://schemas.microsoft.com/office/drawing/2010/main"/>
              </a:ext>
            </a:extLst>
          </a:blip>
          <a:srcRect/>
          <a:stretch/>
        </p:blipFill>
        <p:spPr>
          <a:xfrm>
            <a:off x="8156900" y="4560436"/>
            <a:ext cx="4035100" cy="2297564"/>
          </a:xfrm>
        </p:spPr>
      </p:pic>
    </p:spTree>
    <p:extLst>
      <p:ext uri="{BB962C8B-B14F-4D97-AF65-F5344CB8AC3E}">
        <p14:creationId xmlns:p14="http://schemas.microsoft.com/office/powerpoint/2010/main" val="4285223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101FA0B-EFD8-4210-86CD-69067562A899}"/>
              </a:ext>
            </a:extLst>
          </p:cNvPr>
          <p:cNvSpPr>
            <a:spLocks noGrp="1"/>
          </p:cNvSpPr>
          <p:nvPr>
            <p:ph type="title"/>
          </p:nvPr>
        </p:nvSpPr>
        <p:spPr/>
        <p:txBody>
          <a:bodyPr/>
          <a:lstStyle/>
          <a:p>
            <a:r>
              <a:rPr lang="en-US" sz="900" kern="1200" dirty="0">
                <a:solidFill>
                  <a:schemeClr val="tx1"/>
                </a:solidFill>
                <a:effectLst/>
                <a:latin typeface="+mj-lt"/>
                <a:ea typeface="+mj-ea"/>
                <a:cs typeface="Segoe UI" panose="020B0502040204020203" pitchFamily="34" charset="0"/>
              </a:rPr>
              <a:t>Whimsical Room 4</a:t>
            </a:r>
            <a:endParaRPr lang="en-US" dirty="0"/>
          </a:p>
        </p:txBody>
      </p:sp>
      <p:pic>
        <p:nvPicPr>
          <p:cNvPr id="6" name="Picture Placeholder 5" descr="A bedroom with grass growing on the floor">
            <a:extLst>
              <a:ext uri="{FF2B5EF4-FFF2-40B4-BE49-F238E27FC236}">
                <a16:creationId xmlns:a16="http://schemas.microsoft.com/office/drawing/2014/main" id="{515B9DB7-795D-4F3A-84D1-A3F058602C1E}"/>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a:xfrm>
            <a:off x="0" y="-100668"/>
            <a:ext cx="12192000" cy="6858000"/>
          </a:xfrm>
          <a:prstGeom prst="rect">
            <a:avLst/>
          </a:prstGeom>
        </p:spPr>
      </p:pic>
      <p:sp>
        <p:nvSpPr>
          <p:cNvPr id="7" name="Rectangle 6">
            <a:extLst>
              <a:ext uri="{FF2B5EF4-FFF2-40B4-BE49-F238E27FC236}">
                <a16:creationId xmlns:a16="http://schemas.microsoft.com/office/drawing/2014/main" id="{5F99AFFD-C091-4413-B9F0-5371ACBB0501}"/>
              </a:ext>
            </a:extLst>
          </p:cNvPr>
          <p:cNvSpPr/>
          <p:nvPr/>
        </p:nvSpPr>
        <p:spPr>
          <a:xfrm>
            <a:off x="3691156" y="-100669"/>
            <a:ext cx="8500844" cy="426160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IE" dirty="0"/>
          </a:p>
          <a:p>
            <a:pPr algn="ctr"/>
            <a:r>
              <a:rPr lang="en-IE" dirty="0"/>
              <a:t>SHOM : Smart Home Office Automation</a:t>
            </a:r>
          </a:p>
          <a:p>
            <a:pPr algn="ctr"/>
            <a:endParaRPr lang="en-IE" dirty="0"/>
          </a:p>
          <a:p>
            <a:pPr algn="ctr"/>
            <a:r>
              <a:rPr lang="en-IE" dirty="0"/>
              <a:t>SHOM is a Python web application designed to allow remote workers to maximise their control of the home office environment, highlight any problematic patterns in their working hours and alleviate some issues associated with working from home. The system will allow the user to :</a:t>
            </a:r>
          </a:p>
          <a:p>
            <a:pPr algn="ctr"/>
            <a:endParaRPr lang="en-IE" dirty="0"/>
          </a:p>
          <a:p>
            <a:pPr marL="342900" indent="-342900" algn="ctr">
              <a:buFont typeface="+mj-lt"/>
              <a:buAutoNum type="arabicPeriod"/>
            </a:pPr>
            <a:r>
              <a:rPr lang="en-IE" dirty="0"/>
              <a:t>Log in automatically via Bluetooth identification</a:t>
            </a:r>
          </a:p>
          <a:p>
            <a:pPr marL="342900" indent="-342900" algn="ctr">
              <a:buFont typeface="+mj-lt"/>
              <a:buAutoNum type="arabicPeriod"/>
            </a:pPr>
            <a:r>
              <a:rPr lang="en-IE" dirty="0"/>
              <a:t>Measure temperature and humidity via a Sense Hat</a:t>
            </a:r>
          </a:p>
          <a:p>
            <a:pPr marL="342900" indent="-342900" algn="ctr">
              <a:buFont typeface="+mj-lt"/>
              <a:buAutoNum type="arabicPeriod"/>
            </a:pPr>
            <a:r>
              <a:rPr lang="en-IE" dirty="0"/>
              <a:t>Control their office environment via TP-Link Smart Plugs &amp; IFTTT</a:t>
            </a:r>
          </a:p>
          <a:p>
            <a:pPr marL="342900" indent="-342900" algn="ctr">
              <a:buFont typeface="+mj-lt"/>
              <a:buAutoNum type="arabicPeriod"/>
            </a:pPr>
            <a:r>
              <a:rPr lang="en-IE" dirty="0"/>
              <a:t>Utilise a “Do Not Disturb” function via a TP-Link Smart Bulb &amp; IFTTT</a:t>
            </a:r>
          </a:p>
          <a:p>
            <a:pPr marL="342900" indent="-342900" algn="ctr">
              <a:buFont typeface="+mj-lt"/>
              <a:buAutoNum type="arabicPeriod"/>
            </a:pPr>
            <a:r>
              <a:rPr lang="en-IE" dirty="0"/>
              <a:t>Record their working hours to user-specific </a:t>
            </a:r>
            <a:r>
              <a:rPr lang="en-IE" dirty="0" err="1"/>
              <a:t>Thingspeak</a:t>
            </a:r>
            <a:r>
              <a:rPr lang="en-IE" dirty="0"/>
              <a:t> channels</a:t>
            </a:r>
          </a:p>
          <a:p>
            <a:pPr marL="342900" indent="-342900" algn="ctr">
              <a:buFont typeface="+mj-lt"/>
              <a:buAutoNum type="arabicPeriod"/>
            </a:pPr>
            <a:r>
              <a:rPr lang="en-IE" dirty="0"/>
              <a:t>Log user-specific break times &amp; durations to a Firebase database</a:t>
            </a:r>
          </a:p>
        </p:txBody>
      </p:sp>
      <p:sp>
        <p:nvSpPr>
          <p:cNvPr id="8" name="TextBox 7">
            <a:extLst>
              <a:ext uri="{FF2B5EF4-FFF2-40B4-BE49-F238E27FC236}">
                <a16:creationId xmlns:a16="http://schemas.microsoft.com/office/drawing/2014/main" id="{1733DE39-F078-4FFD-983C-B04D4DFD5DC6}"/>
              </a:ext>
            </a:extLst>
          </p:cNvPr>
          <p:cNvSpPr txBox="1"/>
          <p:nvPr/>
        </p:nvSpPr>
        <p:spPr>
          <a:xfrm>
            <a:off x="243281" y="67112"/>
            <a:ext cx="2073003" cy="707886"/>
          </a:xfrm>
          <a:prstGeom prst="rect">
            <a:avLst/>
          </a:prstGeom>
          <a:noFill/>
        </p:spPr>
        <p:txBody>
          <a:bodyPr wrap="none" rtlCol="0">
            <a:spAutoFit/>
          </a:bodyPr>
          <a:lstStyle/>
          <a:p>
            <a:r>
              <a:rPr lang="en-IE" sz="4000" dirty="0"/>
              <a:t>Concept</a:t>
            </a:r>
          </a:p>
        </p:txBody>
      </p:sp>
    </p:spTree>
    <p:extLst>
      <p:ext uri="{BB962C8B-B14F-4D97-AF65-F5344CB8AC3E}">
        <p14:creationId xmlns:p14="http://schemas.microsoft.com/office/powerpoint/2010/main" val="1725811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E692744-E7F7-4A12-A866-D2465B0DFFA7}"/>
              </a:ext>
            </a:extLst>
          </p:cNvPr>
          <p:cNvSpPr>
            <a:spLocks noGrp="1"/>
          </p:cNvSpPr>
          <p:nvPr>
            <p:ph type="title"/>
          </p:nvPr>
        </p:nvSpPr>
        <p:spPr/>
        <p:txBody>
          <a:bodyPr/>
          <a:lstStyle/>
          <a:p>
            <a:r>
              <a:rPr lang="en-US" dirty="0"/>
              <a:t>Whimsical Room 1</a:t>
            </a:r>
          </a:p>
        </p:txBody>
      </p:sp>
      <p:pic>
        <p:nvPicPr>
          <p:cNvPr id="6" name="Picture Placeholder 5" descr="A zebra stands in the living room&#10;">
            <a:extLst>
              <a:ext uri="{FF2B5EF4-FFF2-40B4-BE49-F238E27FC236}">
                <a16:creationId xmlns:a16="http://schemas.microsoft.com/office/drawing/2014/main" id="{B05CB43D-F3B3-4B79-B332-C8FDE02C0E1C}"/>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a:prstGeom prst="rect">
            <a:avLst/>
          </a:prstGeom>
        </p:spPr>
      </p:pic>
      <p:pic>
        <p:nvPicPr>
          <p:cNvPr id="4" name="Picture 3">
            <a:extLst>
              <a:ext uri="{FF2B5EF4-FFF2-40B4-BE49-F238E27FC236}">
                <a16:creationId xmlns:a16="http://schemas.microsoft.com/office/drawing/2014/main" id="{A0CF1908-86D7-48E6-8B6C-DD576EE7DD62}"/>
              </a:ext>
            </a:extLst>
          </p:cNvPr>
          <p:cNvPicPr>
            <a:picLocks noChangeAspect="1"/>
          </p:cNvPicPr>
          <p:nvPr/>
        </p:nvPicPr>
        <p:blipFill>
          <a:blip r:embed="rId3"/>
          <a:stretch>
            <a:fillRect/>
          </a:stretch>
        </p:blipFill>
        <p:spPr>
          <a:xfrm>
            <a:off x="2206305" y="947957"/>
            <a:ext cx="7214532" cy="5751422"/>
          </a:xfrm>
          <a:prstGeom prst="rect">
            <a:avLst/>
          </a:prstGeom>
        </p:spPr>
      </p:pic>
      <p:sp>
        <p:nvSpPr>
          <p:cNvPr id="3" name="TextBox 2">
            <a:extLst>
              <a:ext uri="{FF2B5EF4-FFF2-40B4-BE49-F238E27FC236}">
                <a16:creationId xmlns:a16="http://schemas.microsoft.com/office/drawing/2014/main" id="{7F2D7817-D563-4A33-807C-31BA7AE65908}"/>
              </a:ext>
            </a:extLst>
          </p:cNvPr>
          <p:cNvSpPr txBox="1"/>
          <p:nvPr/>
        </p:nvSpPr>
        <p:spPr>
          <a:xfrm>
            <a:off x="83890" y="158621"/>
            <a:ext cx="5184396" cy="707886"/>
          </a:xfrm>
          <a:prstGeom prst="rect">
            <a:avLst/>
          </a:prstGeom>
          <a:noFill/>
        </p:spPr>
        <p:txBody>
          <a:bodyPr wrap="square" rtlCol="0">
            <a:spAutoFit/>
          </a:bodyPr>
          <a:lstStyle/>
          <a:p>
            <a:r>
              <a:rPr lang="en-IE" sz="4000" dirty="0"/>
              <a:t>Project Components</a:t>
            </a:r>
          </a:p>
        </p:txBody>
      </p:sp>
    </p:spTree>
    <p:extLst>
      <p:ext uri="{BB962C8B-B14F-4D97-AF65-F5344CB8AC3E}">
        <p14:creationId xmlns:p14="http://schemas.microsoft.com/office/powerpoint/2010/main" val="2582229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99DB6F-A897-4634-AA5B-994EADAB562E}"/>
              </a:ext>
            </a:extLst>
          </p:cNvPr>
          <p:cNvSpPr>
            <a:spLocks noGrp="1"/>
          </p:cNvSpPr>
          <p:nvPr>
            <p:ph type="title"/>
          </p:nvPr>
        </p:nvSpPr>
        <p:spPr/>
        <p:txBody>
          <a:bodyPr>
            <a:normAutofit fontScale="90000"/>
          </a:bodyPr>
          <a:lstStyle/>
          <a:p>
            <a:r>
              <a:rPr lang="en-US" dirty="0"/>
              <a:t>Application Details</a:t>
            </a:r>
          </a:p>
        </p:txBody>
      </p:sp>
      <p:sp>
        <p:nvSpPr>
          <p:cNvPr id="9" name="Content Placeholder 8">
            <a:extLst>
              <a:ext uri="{FF2B5EF4-FFF2-40B4-BE49-F238E27FC236}">
                <a16:creationId xmlns:a16="http://schemas.microsoft.com/office/drawing/2014/main" id="{B994601A-EE7A-4622-BC3E-1401C30B2E79}"/>
              </a:ext>
            </a:extLst>
          </p:cNvPr>
          <p:cNvSpPr>
            <a:spLocks noGrp="1"/>
          </p:cNvSpPr>
          <p:nvPr>
            <p:ph idx="1"/>
          </p:nvPr>
        </p:nvSpPr>
        <p:spPr>
          <a:xfrm>
            <a:off x="313660" y="998290"/>
            <a:ext cx="5289698" cy="5178673"/>
          </a:xfrm>
        </p:spPr>
        <p:txBody>
          <a:bodyPr>
            <a:normAutofit/>
          </a:bodyPr>
          <a:lstStyle/>
          <a:p>
            <a:pPr marL="0" indent="0">
              <a:buNone/>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Script setup</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When script is first executed, </a:t>
            </a:r>
            <a:r>
              <a:rPr lang="en-US" sz="1200" dirty="0">
                <a:solidFill>
                  <a:srgbClr val="E7E6E6">
                    <a:lumMod val="25000"/>
                  </a:srgbClr>
                </a:solidFill>
                <a:latin typeface="Segoe UI"/>
              </a:rPr>
              <a:t>Bluetooth </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is used to identify any nearby known MAC addresses.</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Once a known device is found, this identifies the</a:t>
            </a:r>
            <a:r>
              <a:rPr lang="en-US" sz="1200" dirty="0">
                <a:solidFill>
                  <a:srgbClr val="E7E6E6">
                    <a:lumMod val="25000"/>
                  </a:srgbClr>
                </a:solidFill>
                <a:latin typeface="Segoe UI"/>
              </a:rPr>
              <a:t> user and associated details such as the API keys &amp; public URLs for the user’s </a:t>
            </a:r>
            <a:r>
              <a:rPr lang="en-US" sz="1200" dirty="0" err="1">
                <a:solidFill>
                  <a:srgbClr val="E7E6E6">
                    <a:lumMod val="25000"/>
                  </a:srgbClr>
                </a:solidFill>
                <a:latin typeface="Segoe UI"/>
              </a:rPr>
              <a:t>Thingspeak</a:t>
            </a:r>
            <a:r>
              <a:rPr lang="en-US" sz="1200" dirty="0">
                <a:solidFill>
                  <a:srgbClr val="E7E6E6">
                    <a:lumMod val="25000"/>
                  </a:srgbClr>
                </a:solidFill>
                <a:latin typeface="Segoe UI"/>
              </a:rPr>
              <a:t> channel.</a:t>
            </a:r>
          </a:p>
          <a:p>
            <a:pPr marL="342900" indent="-342900">
              <a:buFont typeface="+mj-lt"/>
              <a:buAutoNum type="arabicPeriod"/>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A dictionary is loaded for known smart devices and another is populated from existing Firebase break data.</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The web service is then launched passing this information into the page.</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endParaRPr>
          </a:p>
          <a:p>
            <a:pPr marL="0" indent="0">
              <a:buNone/>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Web service</a:t>
            </a:r>
            <a:endParaRPr kumimoji="0" lang="en-US" sz="18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A Quart web service that utilizes Jinja templating for displaying multiple records from the devices dictionary and from the break time data passed in from Firebase.</a:t>
            </a: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Various routes are used for controlling the smart devices and stopping/starting break times and the working day log on/off times.</a:t>
            </a: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The page will auto-refresh every 30 seconds to ensure that the sensor readings are constantly updated.</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0" indent="0">
              <a:buNone/>
            </a:pPr>
            <a:endParaRPr lang="en-US" dirty="0"/>
          </a:p>
        </p:txBody>
      </p:sp>
      <p:sp>
        <p:nvSpPr>
          <p:cNvPr id="10" name="Content Placeholder 9">
            <a:extLst>
              <a:ext uri="{FF2B5EF4-FFF2-40B4-BE49-F238E27FC236}">
                <a16:creationId xmlns:a16="http://schemas.microsoft.com/office/drawing/2014/main" id="{52907588-C9EC-4663-9781-D5BA127CCE57}"/>
              </a:ext>
            </a:extLst>
          </p:cNvPr>
          <p:cNvSpPr>
            <a:spLocks noGrp="1"/>
          </p:cNvSpPr>
          <p:nvPr>
            <p:ph idx="10"/>
          </p:nvPr>
        </p:nvSpPr>
        <p:spPr>
          <a:xfrm>
            <a:off x="6559402" y="998290"/>
            <a:ext cx="5289698" cy="5178673"/>
          </a:xfr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Technologies and packages used</a:t>
            </a: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Bluetooth user identification uses the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PyBluez</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 package.</a:t>
            </a: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A </a:t>
            </a:r>
            <a:r>
              <a:rPr lang="en-US" sz="1200" dirty="0" err="1">
                <a:solidFill>
                  <a:srgbClr val="E7E6E6">
                    <a:lumMod val="25000"/>
                  </a:srgbClr>
                </a:solidFill>
                <a:latin typeface="Segoe UI"/>
                <a:cs typeface="+mn-cs"/>
              </a:rPr>
              <a:t>SenseHat</a:t>
            </a:r>
            <a:r>
              <a:rPr lang="en-US" sz="1200" dirty="0">
                <a:solidFill>
                  <a:srgbClr val="E7E6E6">
                    <a:lumMod val="25000"/>
                  </a:srgbClr>
                </a:solidFill>
                <a:latin typeface="Segoe UI"/>
                <a:cs typeface="+mn-cs"/>
              </a:rPr>
              <a:t> will be used to record the temperature and humidity on each page request/refresh.</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IFTTT requests will be used to toggle the state of the devices.</a:t>
            </a: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Firebase will be used to record the break times.</a:t>
            </a:r>
          </a:p>
          <a:p>
            <a:pPr marL="342900" marR="0" lvl="0" indent="-342900" algn="l" defTabSz="914400" rtl="0" eaLnBrk="1" fontAlgn="auto" latinLnBrk="0" hangingPunct="1">
              <a:spcAft>
                <a:spcPts val="0"/>
              </a:spcAft>
              <a:buClrTx/>
              <a:buSzTx/>
              <a:buFont typeface="+mj-lt"/>
              <a:buAutoNum type="arabicPeriod"/>
              <a:tabLst/>
              <a:defRPr/>
            </a:pPr>
            <a:r>
              <a:rPr lang="en-US" sz="1200" dirty="0" err="1">
                <a:solidFill>
                  <a:srgbClr val="E7E6E6">
                    <a:lumMod val="25000"/>
                  </a:srgbClr>
                </a:solidFill>
                <a:latin typeface="Segoe UI"/>
                <a:cs typeface="+mn-cs"/>
              </a:rPr>
              <a:t>Thingspeak</a:t>
            </a:r>
            <a:r>
              <a:rPr lang="en-US" sz="1200" dirty="0">
                <a:solidFill>
                  <a:srgbClr val="E7E6E6">
                    <a:lumMod val="25000"/>
                  </a:srgbClr>
                </a:solidFill>
                <a:latin typeface="Segoe UI"/>
                <a:cs typeface="+mn-cs"/>
              </a:rPr>
              <a:t> channels will record the day values (log on/off times, total break durations).</a:t>
            </a: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MATLAB v</a:t>
            </a:r>
            <a:r>
              <a:rPr lang="en-US" sz="1200" dirty="0" err="1">
                <a:solidFill>
                  <a:srgbClr val="E7E6E6">
                    <a:lumMod val="25000"/>
                  </a:srgbClr>
                </a:solidFill>
                <a:latin typeface="Segoe UI"/>
                <a:cs typeface="+mn-cs"/>
              </a:rPr>
              <a:t>isualisations</a:t>
            </a:r>
            <a:r>
              <a:rPr lang="en-US" sz="1200" dirty="0">
                <a:solidFill>
                  <a:srgbClr val="E7E6E6">
                    <a:lumMod val="25000"/>
                  </a:srgbClr>
                </a:solidFill>
                <a:latin typeface="Segoe UI"/>
                <a:cs typeface="+mn-cs"/>
              </a:rPr>
              <a:t> are used to graph the results and these will be displayed on the webpage.</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254263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99DB6F-A897-4634-AA5B-994EADAB562E}"/>
              </a:ext>
            </a:extLst>
          </p:cNvPr>
          <p:cNvSpPr>
            <a:spLocks noGrp="1"/>
          </p:cNvSpPr>
          <p:nvPr>
            <p:ph type="title"/>
          </p:nvPr>
        </p:nvSpPr>
        <p:spPr/>
        <p:txBody>
          <a:bodyPr>
            <a:normAutofit fontScale="90000"/>
          </a:bodyPr>
          <a:lstStyle/>
          <a:p>
            <a:r>
              <a:rPr lang="en-US" dirty="0"/>
              <a:t>Other considerations &amp; prototype</a:t>
            </a:r>
          </a:p>
        </p:txBody>
      </p:sp>
      <p:sp>
        <p:nvSpPr>
          <p:cNvPr id="9" name="Content Placeholder 8">
            <a:extLst>
              <a:ext uri="{FF2B5EF4-FFF2-40B4-BE49-F238E27FC236}">
                <a16:creationId xmlns:a16="http://schemas.microsoft.com/office/drawing/2014/main" id="{B994601A-EE7A-4622-BC3E-1401C30B2E79}"/>
              </a:ext>
            </a:extLst>
          </p:cNvPr>
          <p:cNvSpPr>
            <a:spLocks noGrp="1"/>
          </p:cNvSpPr>
          <p:nvPr>
            <p:ph idx="1"/>
          </p:nvPr>
        </p:nvSpPr>
        <p:spPr>
          <a:xfrm>
            <a:off x="345558" y="1115736"/>
            <a:ext cx="4259998" cy="3878379"/>
          </a:xfrm>
        </p:spPr>
        <p:txBody>
          <a:bodyPr>
            <a:normAutofit fontScale="92500" lnSpcReduction="10000"/>
          </a:bodyPr>
          <a:lstStyle/>
          <a:p>
            <a:pPr marL="0" indent="0">
              <a:buNone/>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Python-</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kasa</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Initially, I had wanted to use Python-</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Segoe UI" panose="020B0502040204020203" pitchFamily="34" charset="0"/>
              </a:rPr>
              <a:t>kasa</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 to control the TP-Link devices. This was prototyped and found to work </a:t>
            </a:r>
            <a:r>
              <a:rPr lang="en-US" sz="1200" dirty="0">
                <a:solidFill>
                  <a:srgbClr val="E7E6E6">
                    <a:lumMod val="25000"/>
                  </a:srgbClr>
                </a:solidFill>
                <a:latin typeface="Segoe UI"/>
              </a:rPr>
              <a:t>as I wanted. However, a firmware update in early November blocked the port that is required for the python-</a:t>
            </a:r>
            <a:r>
              <a:rPr lang="en-US" sz="1200" dirty="0" err="1">
                <a:solidFill>
                  <a:srgbClr val="E7E6E6">
                    <a:lumMod val="25000"/>
                  </a:srgbClr>
                </a:solidFill>
                <a:latin typeface="Segoe UI"/>
              </a:rPr>
              <a:t>kasa</a:t>
            </a:r>
            <a:r>
              <a:rPr lang="en-US" sz="1200" dirty="0">
                <a:solidFill>
                  <a:srgbClr val="E7E6E6">
                    <a:lumMod val="25000"/>
                  </a:srgbClr>
                </a:solidFill>
                <a:latin typeface="Segoe UI"/>
              </a:rPr>
              <a:t> package to work. Though a fix is being worked on, I have switched the solution to use IFTTT requests to toggle the device state.</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endParaRPr>
          </a:p>
          <a:p>
            <a:pPr marL="0" indent="0">
              <a:buNone/>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Cloud4RPi</a:t>
            </a:r>
            <a:endParaRPr kumimoji="0" lang="en-US" sz="18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spcAft>
                <a:spcPts val="0"/>
              </a:spcAft>
              <a:buClrTx/>
              <a:buSzTx/>
              <a:buNone/>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Cloud4Rpi was looked at briefly as a possible dashboard replacement but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didn</a:t>
            </a:r>
            <a:r>
              <a:rPr lang="en-US" sz="1200" dirty="0">
                <a:solidFill>
                  <a:srgbClr val="E7E6E6">
                    <a:lumMod val="25000"/>
                  </a:srgbClr>
                </a:solidFill>
                <a:latin typeface="Segoe UI"/>
                <a:cs typeface="+mn-cs"/>
              </a:rPr>
              <a:t>’t appear to have an option for displaying table data such as the break start/end times. I looked at using it only for sensor data and devices switches so that it could be embedded into my webpage as an iframe but the public view of the dashboard is read-only so I cannot utilize this for switches and the private view has an unsightly ‘Register/Sign-up’ prompt. So for now, I will continue with the plan to use Google gauge charts for the sensor readings and maintain everything else within the webpage. This will have the added benefit of meaning that in order to add more smart devices, I only need to add them to the relevant dictionary in my script rather than modify a 3</a:t>
            </a:r>
            <a:r>
              <a:rPr lang="en-US" sz="1200" baseline="30000" dirty="0">
                <a:solidFill>
                  <a:srgbClr val="E7E6E6">
                    <a:lumMod val="25000"/>
                  </a:srgbClr>
                </a:solidFill>
                <a:latin typeface="Segoe UI"/>
                <a:cs typeface="+mn-cs"/>
              </a:rPr>
              <a:t>rd</a:t>
            </a:r>
            <a:r>
              <a:rPr lang="en-US" sz="1200" dirty="0">
                <a:solidFill>
                  <a:srgbClr val="E7E6E6">
                    <a:lumMod val="25000"/>
                  </a:srgbClr>
                </a:solidFill>
                <a:latin typeface="Segoe UI"/>
                <a:cs typeface="+mn-cs"/>
              </a:rPr>
              <a:t> party dashboard.</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0" indent="0">
              <a:buNone/>
            </a:pPr>
            <a:endParaRPr lang="en-US" dirty="0"/>
          </a:p>
        </p:txBody>
      </p:sp>
      <p:pic>
        <p:nvPicPr>
          <p:cNvPr id="3" name="Picture 2">
            <a:extLst>
              <a:ext uri="{FF2B5EF4-FFF2-40B4-BE49-F238E27FC236}">
                <a16:creationId xmlns:a16="http://schemas.microsoft.com/office/drawing/2014/main" id="{1FDB48E7-030D-4128-A1F7-09158CEC7FEC}"/>
              </a:ext>
            </a:extLst>
          </p:cNvPr>
          <p:cNvPicPr>
            <a:picLocks noChangeAspect="1"/>
          </p:cNvPicPr>
          <p:nvPr/>
        </p:nvPicPr>
        <p:blipFill>
          <a:blip r:embed="rId2"/>
          <a:stretch>
            <a:fillRect/>
          </a:stretch>
        </p:blipFill>
        <p:spPr>
          <a:xfrm>
            <a:off x="6654952" y="1391407"/>
            <a:ext cx="4409453" cy="4723752"/>
          </a:xfrm>
          <a:prstGeom prst="rect">
            <a:avLst/>
          </a:prstGeom>
        </p:spPr>
      </p:pic>
      <p:sp>
        <p:nvSpPr>
          <p:cNvPr id="11" name="TextBox 10">
            <a:extLst>
              <a:ext uri="{FF2B5EF4-FFF2-40B4-BE49-F238E27FC236}">
                <a16:creationId xmlns:a16="http://schemas.microsoft.com/office/drawing/2014/main" id="{53466677-0955-488B-9AD4-D8332281A0B0}"/>
              </a:ext>
            </a:extLst>
          </p:cNvPr>
          <p:cNvSpPr txBox="1"/>
          <p:nvPr/>
        </p:nvSpPr>
        <p:spPr>
          <a:xfrm>
            <a:off x="6546987" y="1022075"/>
            <a:ext cx="6097554" cy="353943"/>
          </a:xfrm>
          <a:prstGeom prst="rect">
            <a:avLst/>
          </a:prstGeom>
          <a:noFill/>
        </p:spPr>
        <p:txBody>
          <a:bodyPr wrap="square">
            <a:spAutoFit/>
          </a:bodyPr>
          <a:lstStyle/>
          <a:p>
            <a:r>
              <a:rPr kumimoji="0" lang="en-US" sz="1700" b="0" i="0" u="none" strike="noStrike" kern="1200" cap="none" spc="0" normalizeH="0" baseline="0" noProof="0" dirty="0">
                <a:ln>
                  <a:noFill/>
                </a:ln>
                <a:solidFill>
                  <a:prstClr val="black"/>
                </a:solidFill>
                <a:effectLst/>
                <a:uLnTx/>
                <a:uFillTx/>
                <a:latin typeface="Segoe UI"/>
                <a:ea typeface="+mn-ea"/>
                <a:cs typeface="+mn-cs"/>
              </a:rPr>
              <a:t>Prototype</a:t>
            </a:r>
            <a:endParaRPr lang="en-IE" sz="1700" dirty="0"/>
          </a:p>
        </p:txBody>
      </p:sp>
    </p:spTree>
    <p:extLst>
      <p:ext uri="{BB962C8B-B14F-4D97-AF65-F5344CB8AC3E}">
        <p14:creationId xmlns:p14="http://schemas.microsoft.com/office/powerpoint/2010/main" val="572440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ams Background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ms Background_Whimsical Room_Win32_JS_v1" id="{7F2C72F4-3966-4291-92BF-71C3FBA5872C}" vid="{61BF87B1-72F0-4545-9C8E-CBD0DF578DD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5CD2D8-6E9D-4084-8F23-FC3805C52B3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B517D10-47D6-440F-BB08-39596D2459AE}">
  <ds:schemaRefs>
    <ds:schemaRef ds:uri="http://schemas.microsoft.com/sharepoint/v3/contenttype/forms"/>
  </ds:schemaRefs>
</ds:datastoreItem>
</file>

<file path=customXml/itemProps3.xml><?xml version="1.0" encoding="utf-8"?>
<ds:datastoreItem xmlns:ds="http://schemas.openxmlformats.org/officeDocument/2006/customXml" ds:itemID="{1A1287AE-D615-4652-ADBB-C96A0AA954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Whimsical room virtual Teams backgrounds</Template>
  <TotalTime>153</TotalTime>
  <Words>602</Words>
  <Application>Microsoft Office PowerPoint</Application>
  <PresentationFormat>Widescreen</PresentationFormat>
  <Paragraphs>45</Paragraphs>
  <Slides>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Segoe UI</vt:lpstr>
      <vt:lpstr>Office Theme</vt:lpstr>
      <vt:lpstr>Comp Sys Assignment 2</vt:lpstr>
      <vt:lpstr>Whimsical Room 4</vt:lpstr>
      <vt:lpstr>Whimsical Room 1</vt:lpstr>
      <vt:lpstr>Application Details</vt:lpstr>
      <vt:lpstr>Other considerations &amp; prototype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Sys Assignment 2</dc:title>
  <dc:creator>Seamus Mc Carthy (20091380)</dc:creator>
  <cp:lastModifiedBy>Seamus Mc Carthy (20091380)</cp:lastModifiedBy>
  <cp:revision>12</cp:revision>
  <dcterms:created xsi:type="dcterms:W3CDTF">2020-11-29T14:32:16Z</dcterms:created>
  <dcterms:modified xsi:type="dcterms:W3CDTF">2020-11-29T17:14:23Z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